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50" r:id="rId1"/>
  </p:sldMasterIdLst>
  <p:notesMasterIdLst>
    <p:notesMasterId r:id="rId15"/>
  </p:notesMasterIdLst>
  <p:sldIdLst>
    <p:sldId id="256" r:id="rId2"/>
    <p:sldId id="273" r:id="rId3"/>
    <p:sldId id="274" r:id="rId4"/>
    <p:sldId id="263" r:id="rId5"/>
    <p:sldId id="272" r:id="rId6"/>
    <p:sldId id="268" r:id="rId7"/>
    <p:sldId id="276" r:id="rId8"/>
    <p:sldId id="267" r:id="rId9"/>
    <p:sldId id="269" r:id="rId10"/>
    <p:sldId id="262" r:id="rId11"/>
    <p:sldId id="277" r:id="rId12"/>
    <p:sldId id="275" r:id="rId13"/>
    <p:sldId id="271" r:id="rId14"/>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7986" autoAdjust="0"/>
  </p:normalViewPr>
  <p:slideViewPr>
    <p:cSldViewPr snapToGrid="0" snapToObjects="1">
      <p:cViewPr varScale="1">
        <p:scale>
          <a:sx n="75" d="100"/>
          <a:sy n="75" d="100"/>
        </p:scale>
        <p:origin x="-1960"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notesMaster" Target="notesMasters/notesMaster1.xml"/><Relationship Id="rId16" Type="http://schemas.openxmlformats.org/officeDocument/2006/relationships/printerSettings" Target="printerSettings/printerSettings1.bin"/><Relationship Id="rId17" Type="http://schemas.openxmlformats.org/officeDocument/2006/relationships/presProps" Target="presProps.xml"/><Relationship Id="rId18" Type="http://schemas.openxmlformats.org/officeDocument/2006/relationships/viewProps" Target="viewProps.xml"/><Relationship Id="rId19" Type="http://schemas.openxmlformats.org/officeDocument/2006/relationships/theme" Target="theme/theme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1440" tIns="45720" rIns="91440" bIns="45720" rtlCol="0"/>
          <a:lstStyle>
            <a:lvl1pPr algn="r">
              <a:defRPr sz="1200"/>
            </a:lvl1pPr>
          </a:lstStyle>
          <a:p>
            <a:fld id="{7A543B05-ECAF-CC49-A40B-FB869F71FC6F}" type="datetimeFigureOut">
              <a:rPr lang="en-US" smtClean="0"/>
              <a:t>10/20/16</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1440" tIns="45720" rIns="91440" bIns="45720" rtlCol="0" anchor="b"/>
          <a:lstStyle>
            <a:lvl1pPr algn="r">
              <a:defRPr sz="1200"/>
            </a:lvl1pPr>
          </a:lstStyle>
          <a:p>
            <a:fld id="{1E9BA1D7-3D83-0045-956E-8177AF1A66B1}" type="slidenum">
              <a:rPr lang="en-US" smtClean="0"/>
              <a:t>‹#›</a:t>
            </a:fld>
            <a:endParaRPr lang="en-US"/>
          </a:p>
        </p:txBody>
      </p:sp>
    </p:spTree>
    <p:extLst>
      <p:ext uri="{BB962C8B-B14F-4D97-AF65-F5344CB8AC3E}">
        <p14:creationId xmlns:p14="http://schemas.microsoft.com/office/powerpoint/2010/main" val="47889357"/>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CCCCs and adopted</a:t>
            </a:r>
            <a:r>
              <a:rPr lang="en-US" baseline="0" dirty="0" smtClean="0"/>
              <a:t> by NCTE</a:t>
            </a:r>
          </a:p>
          <a:p>
            <a:endParaRPr lang="en-US" dirty="0" smtClean="0"/>
          </a:p>
          <a:p>
            <a:r>
              <a:rPr lang="en-US" dirty="0" smtClean="0"/>
              <a:t>reaffirmed in 2014</a:t>
            </a:r>
            <a:endParaRPr lang="en-US" dirty="0"/>
          </a:p>
        </p:txBody>
      </p:sp>
      <p:sp>
        <p:nvSpPr>
          <p:cNvPr id="4" name="Slide Number Placeholder 3"/>
          <p:cNvSpPr>
            <a:spLocks noGrp="1"/>
          </p:cNvSpPr>
          <p:nvPr>
            <p:ph type="sldNum" sz="quarter" idx="10"/>
          </p:nvPr>
        </p:nvSpPr>
        <p:spPr/>
        <p:txBody>
          <a:bodyPr/>
          <a:lstStyle/>
          <a:p>
            <a:fld id="{1E9BA1D7-3D83-0045-956E-8177AF1A66B1}" type="slidenum">
              <a:rPr lang="en-US" smtClean="0"/>
              <a:t>2</a:t>
            </a:fld>
            <a:endParaRPr lang="en-US"/>
          </a:p>
        </p:txBody>
      </p:sp>
    </p:spTree>
    <p:extLst>
      <p:ext uri="{BB962C8B-B14F-4D97-AF65-F5344CB8AC3E}">
        <p14:creationId xmlns:p14="http://schemas.microsoft.com/office/powerpoint/2010/main" val="31234772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dirty="0" smtClean="0"/>
              <a:t>Why the writing classroom? </a:t>
            </a:r>
          </a:p>
          <a:p>
            <a:endParaRPr lang="en-US"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sz="1200" dirty="0" smtClean="0"/>
              <a:t>Composition theorists have been concerned with bringing students into the academic discourse community, but they also want to promote multiple literacies </a:t>
            </a:r>
          </a:p>
          <a:p>
            <a:endParaRPr lang="en-US" dirty="0"/>
          </a:p>
        </p:txBody>
      </p:sp>
      <p:sp>
        <p:nvSpPr>
          <p:cNvPr id="4" name="Slide Number Placeholder 3"/>
          <p:cNvSpPr>
            <a:spLocks noGrp="1"/>
          </p:cNvSpPr>
          <p:nvPr>
            <p:ph type="sldNum" sz="quarter" idx="10"/>
          </p:nvPr>
        </p:nvSpPr>
        <p:spPr/>
        <p:txBody>
          <a:bodyPr/>
          <a:lstStyle/>
          <a:p>
            <a:fld id="{1E9BA1D7-3D83-0045-956E-8177AF1A66B1}" type="slidenum">
              <a:rPr lang="en-US" smtClean="0"/>
              <a:t>4</a:t>
            </a:fld>
            <a:endParaRPr lang="en-US"/>
          </a:p>
        </p:txBody>
      </p:sp>
    </p:spTree>
    <p:extLst>
      <p:ext uri="{BB962C8B-B14F-4D97-AF65-F5344CB8AC3E}">
        <p14:creationId xmlns:p14="http://schemas.microsoft.com/office/powerpoint/2010/main" val="22806382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E9BA1D7-3D83-0045-956E-8177AF1A66B1}" type="slidenum">
              <a:rPr lang="en-US" smtClean="0"/>
              <a:t>5</a:t>
            </a:fld>
            <a:endParaRPr lang="en-US"/>
          </a:p>
        </p:txBody>
      </p:sp>
    </p:spTree>
    <p:extLst>
      <p:ext uri="{BB962C8B-B14F-4D97-AF65-F5344CB8AC3E}">
        <p14:creationId xmlns:p14="http://schemas.microsoft.com/office/powerpoint/2010/main" val="32884400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dirty="0" smtClean="0"/>
              <a:t>Workshops with those teaching the course to explain and help situate the importance of language diversity and the relationship to student success</a:t>
            </a:r>
          </a:p>
          <a:p>
            <a:endParaRPr lang="en-US" dirty="0"/>
          </a:p>
        </p:txBody>
      </p:sp>
      <p:sp>
        <p:nvSpPr>
          <p:cNvPr id="4" name="Slide Number Placeholder 3"/>
          <p:cNvSpPr>
            <a:spLocks noGrp="1"/>
          </p:cNvSpPr>
          <p:nvPr>
            <p:ph type="sldNum" sz="quarter" idx="10"/>
          </p:nvPr>
        </p:nvSpPr>
        <p:spPr/>
        <p:txBody>
          <a:bodyPr/>
          <a:lstStyle/>
          <a:p>
            <a:fld id="{1E9BA1D7-3D83-0045-956E-8177AF1A66B1}" type="slidenum">
              <a:rPr lang="en-US" smtClean="0"/>
              <a:t>6</a:t>
            </a:fld>
            <a:endParaRPr lang="en-US"/>
          </a:p>
        </p:txBody>
      </p:sp>
    </p:spTree>
    <p:extLst>
      <p:ext uri="{BB962C8B-B14F-4D97-AF65-F5344CB8AC3E}">
        <p14:creationId xmlns:p14="http://schemas.microsoft.com/office/powerpoint/2010/main" val="1256141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E9BA1D7-3D83-0045-956E-8177AF1A66B1}" type="slidenum">
              <a:rPr lang="en-US" smtClean="0"/>
              <a:t>7</a:t>
            </a:fld>
            <a:endParaRPr lang="en-US"/>
          </a:p>
        </p:txBody>
      </p:sp>
    </p:spTree>
    <p:extLst>
      <p:ext uri="{BB962C8B-B14F-4D97-AF65-F5344CB8AC3E}">
        <p14:creationId xmlns:p14="http://schemas.microsoft.com/office/powerpoint/2010/main" val="12561412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457200" rtl="0" eaLnBrk="1" fontAlgn="auto" latinLnBrk="0" hangingPunct="1">
              <a:lnSpc>
                <a:spcPct val="100000"/>
              </a:lnSpc>
              <a:spcBef>
                <a:spcPts val="0"/>
              </a:spcBef>
              <a:spcAft>
                <a:spcPts val="0"/>
              </a:spcAft>
              <a:buClrTx/>
              <a:buSzTx/>
              <a:buFontTx/>
              <a:buNone/>
              <a:tabLst/>
              <a:defRPr/>
            </a:pPr>
            <a:r>
              <a:rPr lang="en-US" dirty="0" smtClean="0"/>
              <a:t>Includes a video where Childs and Hasty explain the goals of the badge and provide context on why students’ voices are important</a:t>
            </a:r>
          </a:p>
          <a:p>
            <a:endParaRPr lang="en-US" dirty="0" smtClean="0"/>
          </a:p>
          <a:p>
            <a:pPr marL="0" marR="0" lvl="1" indent="0" algn="l" defTabSz="457200" rtl="0" eaLnBrk="1" fontAlgn="auto" latinLnBrk="0" hangingPunct="1">
              <a:lnSpc>
                <a:spcPct val="100000"/>
              </a:lnSpc>
              <a:spcBef>
                <a:spcPts val="0"/>
              </a:spcBef>
              <a:spcAft>
                <a:spcPts val="0"/>
              </a:spcAft>
              <a:buClrTx/>
              <a:buSzTx/>
              <a:buFontTx/>
              <a:buNone/>
              <a:tabLst/>
              <a:defRPr/>
            </a:pPr>
            <a:r>
              <a:rPr lang="en-US" dirty="0" smtClean="0"/>
              <a:t>Students are given a space to discuss different writing styles and then experiment with each of them</a:t>
            </a:r>
          </a:p>
          <a:p>
            <a:endParaRPr lang="en-US" dirty="0"/>
          </a:p>
        </p:txBody>
      </p:sp>
      <p:sp>
        <p:nvSpPr>
          <p:cNvPr id="4" name="Slide Number Placeholder 3"/>
          <p:cNvSpPr>
            <a:spLocks noGrp="1"/>
          </p:cNvSpPr>
          <p:nvPr>
            <p:ph type="sldNum" sz="quarter" idx="10"/>
          </p:nvPr>
        </p:nvSpPr>
        <p:spPr/>
        <p:txBody>
          <a:bodyPr/>
          <a:lstStyle/>
          <a:p>
            <a:fld id="{1E9BA1D7-3D83-0045-956E-8177AF1A66B1}" type="slidenum">
              <a:rPr lang="en-US" smtClean="0"/>
              <a:t>8</a:t>
            </a:fld>
            <a:endParaRPr lang="en-US"/>
          </a:p>
        </p:txBody>
      </p:sp>
    </p:spTree>
    <p:extLst>
      <p:ext uri="{BB962C8B-B14F-4D97-AF65-F5344CB8AC3E}">
        <p14:creationId xmlns:p14="http://schemas.microsoft.com/office/powerpoint/2010/main" val="40491517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Students are asked to “consider the multitude of ways you might convey information depending on different elements” and told that upon completion, “you will be more responsive to your readers’ expectations”</a:t>
            </a:r>
          </a:p>
          <a:p>
            <a:endParaRPr lang="en-US" dirty="0"/>
          </a:p>
        </p:txBody>
      </p:sp>
      <p:sp>
        <p:nvSpPr>
          <p:cNvPr id="4" name="Slide Number Placeholder 3"/>
          <p:cNvSpPr>
            <a:spLocks noGrp="1"/>
          </p:cNvSpPr>
          <p:nvPr>
            <p:ph type="sldNum" sz="quarter" idx="10"/>
          </p:nvPr>
        </p:nvSpPr>
        <p:spPr/>
        <p:txBody>
          <a:bodyPr/>
          <a:lstStyle/>
          <a:p>
            <a:fld id="{1E9BA1D7-3D83-0045-956E-8177AF1A66B1}" type="slidenum">
              <a:rPr lang="en-US" smtClean="0"/>
              <a:t>9</a:t>
            </a:fld>
            <a:endParaRPr lang="en-US"/>
          </a:p>
        </p:txBody>
      </p:sp>
    </p:spTree>
    <p:extLst>
      <p:ext uri="{BB962C8B-B14F-4D97-AF65-F5344CB8AC3E}">
        <p14:creationId xmlns:p14="http://schemas.microsoft.com/office/powerpoint/2010/main" val="137450933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Students are asked to</a:t>
            </a:r>
            <a:r>
              <a:rPr lang="en-US" dirty="0" smtClean="0"/>
              <a:t>: {the first 4 bullets}</a:t>
            </a:r>
          </a:p>
          <a:p>
            <a:pPr marL="0" marR="0" indent="0" algn="l" defTabSz="4572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The Badge is designed to: {the last 2 bullets}</a:t>
            </a:r>
            <a:endParaRPr lang="en-US" dirty="0"/>
          </a:p>
        </p:txBody>
      </p:sp>
      <p:sp>
        <p:nvSpPr>
          <p:cNvPr id="4" name="Slide Number Placeholder 3"/>
          <p:cNvSpPr>
            <a:spLocks noGrp="1"/>
          </p:cNvSpPr>
          <p:nvPr>
            <p:ph type="sldNum" sz="quarter" idx="10"/>
          </p:nvPr>
        </p:nvSpPr>
        <p:spPr/>
        <p:txBody>
          <a:bodyPr/>
          <a:lstStyle/>
          <a:p>
            <a:fld id="{1E9BA1D7-3D83-0045-956E-8177AF1A66B1}" type="slidenum">
              <a:rPr lang="en-US" smtClean="0"/>
              <a:t>10</a:t>
            </a:fld>
            <a:endParaRPr lang="en-US"/>
          </a:p>
        </p:txBody>
      </p:sp>
    </p:spTree>
    <p:extLst>
      <p:ext uri="{BB962C8B-B14F-4D97-AF65-F5344CB8AC3E}">
        <p14:creationId xmlns:p14="http://schemas.microsoft.com/office/powerpoint/2010/main" val="3679246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4AF466F-BDA4-4F18-9C7B-FF0A9A1B0E80}" type="datetime1">
              <a:rPr lang="en-US" smtClean="0"/>
              <a:pPr/>
              <a:t>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8FB4290-6522-4139-852E-05BD9E7F0D2E}" type="datetime1">
              <a:rPr lang="en-US" smtClean="0"/>
              <a:pPr/>
              <a:t>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AB955F9-81EA-47C5-8059-9E5C2B437C70}" type="datetime1">
              <a:rPr lang="en-US" smtClean="0"/>
              <a:pPr/>
              <a:t>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CEF607B-A47E-422C-9BEF-122CCDB7C526}" type="datetime1">
              <a:rPr lang="en-US" smtClean="0"/>
              <a:pPr/>
              <a:t>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3A9A7CB-BEE6-4F99-898E-913F06E8E125}" type="datetime1">
              <a:rPr lang="en-US" smtClean="0"/>
              <a:pPr/>
              <a:t>10/20/16</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EE300C-6FC5-4FC3-AF1A-075E4F50620D}" type="datetime1">
              <a:rPr lang="en-US" smtClean="0"/>
              <a:pPr/>
              <a:t>10/20/16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50D295D-4A77-4DEB-B04C-9F4282A8BC04}" type="datetime1">
              <a:rPr lang="en-US" smtClean="0"/>
              <a:pPr/>
              <a:t>10/20/16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2B28685-4D0C-42D5-8013-B5904CD1FCBC}" type="datetime1">
              <a:rPr lang="en-US" smtClean="0"/>
              <a:pPr/>
              <a:t>10/20/16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DF226C0-9885-4BA9-BBFA-A52CBFEBB775}" type="datetime1">
              <a:rPr lang="en-US" smtClean="0"/>
              <a:pPr/>
              <a:t>10/20/16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BEE1B38-C5EB-4D66-9137-0AFE9CDEDE8F}" type="datetime1">
              <a:rPr lang="en-US" smtClean="0"/>
              <a:pPr/>
              <a:t>10/20/16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2D2B3B-882E-40F3-A32F-6DD516915044}" type="slidenum">
              <a:rPr lang="en-US" smtClean="0"/>
              <a:pPr/>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327B613C-1AD7-49D3-885D-F654C5CDBAA6}" type="datetime1">
              <a:rPr lang="en-US" smtClean="0"/>
              <a:pPr/>
              <a:t>10/20/16</a:t>
            </a:fld>
            <a:endParaRPr lang="en-US" dirty="0"/>
          </a:p>
        </p:txBody>
      </p:sp>
      <p:sp>
        <p:nvSpPr>
          <p:cNvPr id="9" name="Slide Number Placeholder 8"/>
          <p:cNvSpPr>
            <a:spLocks noGrp="1"/>
          </p:cNvSpPr>
          <p:nvPr>
            <p:ph type="sldNum" sz="quarter" idx="11"/>
          </p:nvPr>
        </p:nvSpPr>
        <p:spPr/>
        <p:txBody>
          <a:bodyPr/>
          <a:lstStyle/>
          <a:p>
            <a:fld id="{6E2D2B3B-882E-40F3-A32F-6DD516915044}" type="slidenum">
              <a:rPr lang="en-US" smtClean="0"/>
              <a:pPr/>
              <a:t>‹#›</a:t>
            </a:fld>
            <a:endParaRPr lang="en-US" dirty="0"/>
          </a:p>
        </p:txBody>
      </p:sp>
      <p:sp>
        <p:nvSpPr>
          <p:cNvPr id="10" name="Footer Placeholder 9"/>
          <p:cNvSpPr>
            <a:spLocks noGrp="1"/>
          </p:cNvSpPr>
          <p:nvPr>
            <p:ph type="ftr" sz="quarter" idx="12"/>
          </p:nvPr>
        </p:nvSpPr>
        <p:spPr/>
        <p:txBody>
          <a:bodyPr/>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6E2D2B3B-882E-40F3-A32F-6DD516915044}" type="slidenum">
              <a:rPr lang="en-US" smtClean="0"/>
              <a:pPr/>
              <a:t>‹#›</a:t>
            </a:fld>
            <a:endParaRPr lang="en-US" dirty="0"/>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dirty="0"/>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327B613C-1AD7-49D3-885D-F654C5CDBAA6}" type="datetime1">
              <a:rPr lang="en-US" smtClean="0"/>
              <a:pPr/>
              <a:t>10/20/16</a:t>
            </a:fld>
            <a:endParaRPr lang="en-US" dirty="0"/>
          </a:p>
        </p:txBody>
      </p:sp>
    </p:spTree>
  </p:cSld>
  <p:clrMap bg1="lt1" tx1="dk1" bg2="lt2" tx2="dk2" accent1="accent1" accent2="accent2" accent3="accent3" accent4="accent4" accent5="accent5" accent6="accent6" hlink="hlink" folHlink="folHlink"/>
  <p:sldLayoutIdLst>
    <p:sldLayoutId id="2147483951" r:id="rId1"/>
    <p:sldLayoutId id="2147483952" r:id="rId2"/>
    <p:sldLayoutId id="2147483953" r:id="rId3"/>
    <p:sldLayoutId id="2147483954" r:id="rId4"/>
    <p:sldLayoutId id="2147483955" r:id="rId5"/>
    <p:sldLayoutId id="2147483956" r:id="rId6"/>
    <p:sldLayoutId id="2147483957" r:id="rId7"/>
    <p:sldLayoutId id="2147483958" r:id="rId8"/>
    <p:sldLayoutId id="2147483959" r:id="rId9"/>
    <p:sldLayoutId id="2147483960" r:id="rId10"/>
    <p:sldLayoutId id="2147483961" r:id="rId11"/>
  </p:sldLayoutIdLst>
  <p:hf sldNum="0" hdr="0" ftr="0" dt="0"/>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8.xml.rels><?xml version="1.0" encoding="UTF-8" standalone="yes"?>
<Relationships xmlns="http://schemas.openxmlformats.org/package/2006/relationships"><Relationship Id="rId3" Type="http://schemas.openxmlformats.org/officeDocument/2006/relationships/hyperlink" Target="http://ccc.coastal.edu/index.php/task/shifting-styles/" TargetMode="External"/><Relationship Id="rId4" Type="http://schemas.openxmlformats.org/officeDocument/2006/relationships/image" Target="../media/image2.jpg"/><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9.xml.rels><?xml version="1.0" encoding="UTF-8" standalone="yes"?>
<Relationships xmlns="http://schemas.openxmlformats.org/package/2006/relationships"><Relationship Id="rId3" Type="http://schemas.openxmlformats.org/officeDocument/2006/relationships/hyperlink" Target="http://ccc.coastal.edu/index.php/task/102-badge-4/" TargetMode="External"/><Relationship Id="rId4" Type="http://schemas.openxmlformats.org/officeDocument/2006/relationships/image" Target="../media/image3.jpg"/><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878785"/>
            <a:ext cx="7543800" cy="2593975"/>
          </a:xfrm>
        </p:spPr>
        <p:txBody>
          <a:bodyPr/>
          <a:lstStyle/>
          <a:p>
            <a:r>
              <a:rPr lang="en-US" sz="2800" b="1" dirty="0"/>
              <a:t>Valuing a Variety of Voices: Using Digital Badges to Support Linguistic Diversity in </a:t>
            </a:r>
            <a:r>
              <a:rPr lang="en-US" sz="2800" b="1" dirty="0" smtClean="0"/>
              <a:t>First</a:t>
            </a:r>
            <a:r>
              <a:rPr lang="en-US" sz="2800" b="1" dirty="0"/>
              <a:t>-Year </a:t>
            </a:r>
            <a:r>
              <a:rPr lang="en-US" sz="2800" b="1" dirty="0" smtClean="0"/>
              <a:t>Composition</a:t>
            </a:r>
            <a:endParaRPr lang="en-US" sz="2800" b="1" dirty="0"/>
          </a:p>
        </p:txBody>
      </p:sp>
      <p:sp>
        <p:nvSpPr>
          <p:cNvPr id="3" name="Subtitle 2"/>
          <p:cNvSpPr>
            <a:spLocks noGrp="1"/>
          </p:cNvSpPr>
          <p:nvPr>
            <p:ph type="subTitle" idx="1"/>
          </p:nvPr>
        </p:nvSpPr>
        <p:spPr/>
        <p:txBody>
          <a:bodyPr>
            <a:normAutofit fontScale="92500" lnSpcReduction="10000"/>
          </a:bodyPr>
          <a:lstStyle/>
          <a:p>
            <a:r>
              <a:rPr lang="en-US" dirty="0"/>
              <a:t>Denise </a:t>
            </a:r>
            <a:r>
              <a:rPr lang="en-US" dirty="0" err="1" smtClean="0"/>
              <a:t>Paster</a:t>
            </a:r>
            <a:endParaRPr lang="en-US" dirty="0" smtClean="0"/>
          </a:p>
          <a:p>
            <a:r>
              <a:rPr lang="en-US" dirty="0" smtClean="0"/>
              <a:t>Daniel Hasty</a:t>
            </a:r>
          </a:p>
          <a:p>
            <a:r>
              <a:rPr lang="en-US" dirty="0" smtClean="0"/>
              <a:t>Becky </a:t>
            </a:r>
            <a:r>
              <a:rPr lang="en-US" dirty="0"/>
              <a:t>Childs</a:t>
            </a:r>
          </a:p>
          <a:p>
            <a:endParaRPr lang="en-US" dirty="0"/>
          </a:p>
        </p:txBody>
      </p:sp>
    </p:spTree>
    <p:extLst>
      <p:ext uri="{BB962C8B-B14F-4D97-AF65-F5344CB8AC3E}">
        <p14:creationId xmlns:p14="http://schemas.microsoft.com/office/powerpoint/2010/main" val="2691099545"/>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Goals of the badges </a:t>
            </a:r>
            <a:r>
              <a:rPr lang="en-US" dirty="0" smtClean="0"/>
              <a:t>(students)</a:t>
            </a:r>
            <a:endParaRPr lang="en-US" dirty="0"/>
          </a:p>
        </p:txBody>
      </p:sp>
      <p:sp>
        <p:nvSpPr>
          <p:cNvPr id="3" name="Content Placeholder 2"/>
          <p:cNvSpPr>
            <a:spLocks noGrp="1"/>
          </p:cNvSpPr>
          <p:nvPr>
            <p:ph idx="1"/>
          </p:nvPr>
        </p:nvSpPr>
        <p:spPr/>
        <p:txBody>
          <a:bodyPr>
            <a:noAutofit/>
          </a:bodyPr>
          <a:lstStyle/>
          <a:p>
            <a:r>
              <a:rPr lang="en-US" sz="3200" dirty="0" smtClean="0"/>
              <a:t>Interact </a:t>
            </a:r>
            <a:r>
              <a:rPr lang="en-US" sz="3200" dirty="0"/>
              <a:t>with different types of </a:t>
            </a:r>
            <a:r>
              <a:rPr lang="en-US" sz="3200" dirty="0" smtClean="0"/>
              <a:t>writing</a:t>
            </a:r>
          </a:p>
          <a:p>
            <a:r>
              <a:rPr lang="en-US" sz="3200" dirty="0" smtClean="0"/>
              <a:t>Give </a:t>
            </a:r>
            <a:r>
              <a:rPr lang="en-US" sz="3200" dirty="0"/>
              <a:t>their opinion and </a:t>
            </a:r>
            <a:r>
              <a:rPr lang="en-US" sz="3200" dirty="0" smtClean="0"/>
              <a:t>ideas about language (broadly)</a:t>
            </a:r>
          </a:p>
          <a:p>
            <a:r>
              <a:rPr lang="en-US" sz="3200" dirty="0" smtClean="0"/>
              <a:t>Reconsider their ideas about language and place (in the university and beyond)</a:t>
            </a:r>
            <a:endParaRPr lang="en-US" sz="3200" dirty="0"/>
          </a:p>
          <a:p>
            <a:r>
              <a:rPr lang="en-US" sz="3200" dirty="0" smtClean="0"/>
              <a:t>Write </a:t>
            </a:r>
            <a:r>
              <a:rPr lang="en-US" sz="3200" dirty="0"/>
              <a:t>in multiples styles and experiment in different </a:t>
            </a:r>
            <a:r>
              <a:rPr lang="en-US" sz="3200" dirty="0" smtClean="0"/>
              <a:t>modes</a:t>
            </a:r>
            <a:endParaRPr lang="en-US" sz="3200" dirty="0"/>
          </a:p>
        </p:txBody>
      </p:sp>
    </p:spTree>
    <p:extLst>
      <p:ext uri="{BB962C8B-B14F-4D97-AF65-F5344CB8AC3E}">
        <p14:creationId xmlns:p14="http://schemas.microsoft.com/office/powerpoint/2010/main" val="110548490"/>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Goals of the badges (faculty)</a:t>
            </a:r>
            <a:endParaRPr lang="en-US" dirty="0"/>
          </a:p>
        </p:txBody>
      </p:sp>
      <p:sp>
        <p:nvSpPr>
          <p:cNvPr id="3" name="Content Placeholder 2"/>
          <p:cNvSpPr>
            <a:spLocks noGrp="1"/>
          </p:cNvSpPr>
          <p:nvPr>
            <p:ph idx="1"/>
          </p:nvPr>
        </p:nvSpPr>
        <p:spPr/>
        <p:txBody>
          <a:bodyPr>
            <a:normAutofit/>
          </a:bodyPr>
          <a:lstStyle/>
          <a:p>
            <a:r>
              <a:rPr lang="en-US" sz="3200" dirty="0"/>
              <a:t>Provide a place for a dialogue on the importance of the home language and community</a:t>
            </a:r>
          </a:p>
          <a:p>
            <a:r>
              <a:rPr lang="en-US" sz="3200" dirty="0"/>
              <a:t>Provide scaffolding for </a:t>
            </a:r>
            <a:r>
              <a:rPr lang="en-US" sz="3200" dirty="0" smtClean="0"/>
              <a:t>faculty</a:t>
            </a:r>
            <a:endParaRPr lang="en-US" sz="3200" dirty="0"/>
          </a:p>
        </p:txBody>
      </p:sp>
    </p:spTree>
    <p:extLst>
      <p:ext uri="{BB962C8B-B14F-4D97-AF65-F5344CB8AC3E}">
        <p14:creationId xmlns:p14="http://schemas.microsoft.com/office/powerpoint/2010/main" val="20417112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is this important	</a:t>
            </a:r>
            <a:endParaRPr lang="en-US" dirty="0"/>
          </a:p>
        </p:txBody>
      </p:sp>
      <p:sp>
        <p:nvSpPr>
          <p:cNvPr id="3" name="Content Placeholder 2"/>
          <p:cNvSpPr>
            <a:spLocks noGrp="1"/>
          </p:cNvSpPr>
          <p:nvPr>
            <p:ph idx="1"/>
          </p:nvPr>
        </p:nvSpPr>
        <p:spPr/>
        <p:txBody>
          <a:bodyPr>
            <a:noAutofit/>
          </a:bodyPr>
          <a:lstStyle/>
          <a:p>
            <a:r>
              <a:rPr lang="en-US" sz="2800" dirty="0" smtClean="0"/>
              <a:t>Addresses the critical issue of retention</a:t>
            </a:r>
          </a:p>
          <a:p>
            <a:pPr lvl="1"/>
            <a:r>
              <a:rPr lang="en-US" sz="2400" dirty="0" smtClean="0"/>
              <a:t>Not feeling a part of the university discourse community</a:t>
            </a:r>
          </a:p>
          <a:p>
            <a:r>
              <a:rPr lang="en-US" sz="2800" dirty="0" smtClean="0"/>
              <a:t>Addresses students’ diverse language practices</a:t>
            </a:r>
          </a:p>
          <a:p>
            <a:r>
              <a:rPr lang="en-US" sz="2800" dirty="0" smtClean="0"/>
              <a:t>Shows that diverse voices/languages have value and power and are valued by CCU</a:t>
            </a:r>
          </a:p>
          <a:p>
            <a:r>
              <a:rPr lang="en-US" sz="2800" dirty="0" smtClean="0"/>
              <a:t>Focuses on the literacies skills students bring with them and leverages those to acquire new literacy skills </a:t>
            </a:r>
          </a:p>
          <a:p>
            <a:r>
              <a:rPr lang="en-US" sz="2800" dirty="0" smtClean="0"/>
              <a:t>Maintains home voice/language while becoming part of a new community </a:t>
            </a:r>
          </a:p>
        </p:txBody>
      </p:sp>
    </p:spTree>
    <p:extLst>
      <p:ext uri="{BB962C8B-B14F-4D97-AF65-F5344CB8AC3E}">
        <p14:creationId xmlns:p14="http://schemas.microsoft.com/office/powerpoint/2010/main" val="3043726771"/>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Acknowledgements	</a:t>
            </a:r>
            <a:endParaRPr lang="en-US" dirty="0"/>
          </a:p>
        </p:txBody>
      </p:sp>
      <p:sp>
        <p:nvSpPr>
          <p:cNvPr id="3" name="Content Placeholder 2"/>
          <p:cNvSpPr>
            <a:spLocks noGrp="1"/>
          </p:cNvSpPr>
          <p:nvPr>
            <p:ph idx="1"/>
          </p:nvPr>
        </p:nvSpPr>
        <p:spPr/>
        <p:txBody>
          <a:bodyPr/>
          <a:lstStyle/>
          <a:p>
            <a:r>
              <a:rPr lang="en-US" dirty="0" smtClean="0"/>
              <a:t>Julia Johnson, Brooke Parker, Taylor </a:t>
            </a:r>
            <a:r>
              <a:rPr lang="en-US" dirty="0" err="1" smtClean="0"/>
              <a:t>Gablehouse</a:t>
            </a:r>
            <a:endParaRPr lang="en-US" dirty="0" smtClean="0"/>
          </a:p>
          <a:p>
            <a:r>
              <a:rPr lang="en-US" dirty="0" smtClean="0"/>
              <a:t>Coastal Carolina Department of English </a:t>
            </a:r>
            <a:endParaRPr lang="en-US" dirty="0"/>
          </a:p>
        </p:txBody>
      </p:sp>
    </p:spTree>
    <p:extLst>
      <p:ext uri="{BB962C8B-B14F-4D97-AF65-F5344CB8AC3E}">
        <p14:creationId xmlns:p14="http://schemas.microsoft.com/office/powerpoint/2010/main" val="59860187"/>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Students’ Rights to Own Language</a:t>
            </a:r>
            <a:endParaRPr lang="en-US" dirty="0"/>
          </a:p>
        </p:txBody>
      </p:sp>
      <p:sp>
        <p:nvSpPr>
          <p:cNvPr id="3" name="Content Placeholder 2"/>
          <p:cNvSpPr>
            <a:spLocks noGrp="1"/>
          </p:cNvSpPr>
          <p:nvPr>
            <p:ph idx="1"/>
          </p:nvPr>
        </p:nvSpPr>
        <p:spPr>
          <a:xfrm>
            <a:off x="457200" y="1925803"/>
            <a:ext cx="7620000" cy="4800600"/>
          </a:xfrm>
        </p:spPr>
        <p:txBody>
          <a:bodyPr>
            <a:normAutofit/>
          </a:bodyPr>
          <a:lstStyle/>
          <a:p>
            <a:r>
              <a:rPr lang="en-US" sz="3200" dirty="0"/>
              <a:t>CCCC (1974) “Resolution on Students’ Right to Their Own </a:t>
            </a:r>
            <a:r>
              <a:rPr lang="en-US" sz="3200" dirty="0" smtClean="0"/>
              <a:t>Language”</a:t>
            </a:r>
          </a:p>
          <a:p>
            <a:r>
              <a:rPr lang="en-US" sz="3200" dirty="0" smtClean="0"/>
              <a:t>Respect the diversity of students’ language</a:t>
            </a:r>
          </a:p>
          <a:p>
            <a:r>
              <a:rPr lang="en-US" sz="3200" dirty="0" smtClean="0"/>
              <a:t>See the connection between community identity and dialect</a:t>
            </a:r>
          </a:p>
          <a:p>
            <a:r>
              <a:rPr lang="en-US" sz="3200" dirty="0" smtClean="0"/>
              <a:t>Focus on teacher experience and training</a:t>
            </a:r>
          </a:p>
          <a:p>
            <a:r>
              <a:rPr lang="en-US" sz="3200" dirty="0" smtClean="0"/>
              <a:t>Build on students’ existing repertoires</a:t>
            </a:r>
            <a:endParaRPr lang="en-US" sz="3200" dirty="0"/>
          </a:p>
        </p:txBody>
      </p:sp>
    </p:spTree>
    <p:extLst>
      <p:ext uri="{BB962C8B-B14F-4D97-AF65-F5344CB8AC3E}">
        <p14:creationId xmlns:p14="http://schemas.microsoft.com/office/powerpoint/2010/main" val="1835893151"/>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2123"/>
            <a:ext cx="7620000" cy="5928677"/>
          </a:xfrm>
        </p:spPr>
        <p:txBody>
          <a:bodyPr>
            <a:normAutofit fontScale="85000" lnSpcReduction="20000"/>
          </a:bodyPr>
          <a:lstStyle/>
          <a:p>
            <a:pPr marL="114300" indent="0">
              <a:buNone/>
            </a:pPr>
            <a:r>
              <a:rPr lang="en-US" dirty="0"/>
              <a:t>Resolved, that the National Council of Teachers of English affirm the students' right to their own language—to the dialect that expresses their family and community identity, the idiolect that expresses their unique personal identity;</a:t>
            </a:r>
          </a:p>
          <a:p>
            <a:pPr marL="114300" indent="0">
              <a:buNone/>
            </a:pPr>
            <a:r>
              <a:rPr lang="en-US" dirty="0"/>
              <a:t>     that NCTE affirm the responsibility of all teachers of English to assist all students in the development of their ability to speak and write better whatever their dialects;</a:t>
            </a:r>
          </a:p>
          <a:p>
            <a:pPr marL="114300" indent="0">
              <a:buNone/>
            </a:pPr>
            <a:r>
              <a:rPr lang="en-US" dirty="0"/>
              <a:t>     that NCTE affirm the responsibility of all teachers to provide opportunities for clear and cogent expression of ideas in writing, and to provide the opportunity for students to learn the conventions of what has been called written edited American English; and</a:t>
            </a:r>
          </a:p>
          <a:p>
            <a:pPr marL="114300" indent="0">
              <a:buNone/>
            </a:pPr>
            <a:r>
              <a:rPr lang="en-US" dirty="0"/>
              <a:t>     that NCTE affirm strongly that teachers must have the experiences and training that will enable them to understand and respect diversity of dialects.</a:t>
            </a:r>
          </a:p>
          <a:p>
            <a:pPr marL="114300" indent="0">
              <a:buNone/>
            </a:pPr>
            <a:r>
              <a:rPr lang="en-US" dirty="0"/>
              <a:t>Be it further Resolved, that, to this end,</a:t>
            </a:r>
          </a:p>
          <a:p>
            <a:pPr marL="114300" indent="0">
              <a:buNone/>
            </a:pPr>
            <a:r>
              <a:rPr lang="en-US" dirty="0"/>
              <a:t>     that NCTE make available to other professional organizations this resolution as well as suggestions for ways of dealing with linguistic variety, as expressed in the CCCC background statement on students' right to their own language; and</a:t>
            </a:r>
          </a:p>
          <a:p>
            <a:pPr marL="114300" indent="0">
              <a:buNone/>
            </a:pPr>
            <a:r>
              <a:rPr lang="en-US" dirty="0"/>
              <a:t>     that NCTE promote classroom practices to expose students to the variety of dialects that comprise our multiregional, multiethnic, and multicultural society, so that they too will understand the nature of American English and come to respect all its dialects</a:t>
            </a:r>
            <a:r>
              <a:rPr lang="en-US" dirty="0" smtClean="0"/>
              <a:t>.</a:t>
            </a:r>
            <a:endParaRPr lang="en-US" dirty="0"/>
          </a:p>
        </p:txBody>
      </p:sp>
    </p:spTree>
    <p:extLst>
      <p:ext uri="{BB962C8B-B14F-4D97-AF65-F5344CB8AC3E}">
        <p14:creationId xmlns:p14="http://schemas.microsoft.com/office/powerpoint/2010/main" val="4119304328"/>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Discourse competence </a:t>
            </a:r>
            <a:r>
              <a:rPr lang="en-US" dirty="0"/>
              <a:t>a</a:t>
            </a:r>
            <a:r>
              <a:rPr lang="en-US" dirty="0" smtClean="0"/>
              <a:t>pproach in FYC</a:t>
            </a:r>
            <a:endParaRPr lang="en-US" dirty="0"/>
          </a:p>
        </p:txBody>
      </p:sp>
      <p:sp>
        <p:nvSpPr>
          <p:cNvPr id="3" name="Content Placeholder 2"/>
          <p:cNvSpPr>
            <a:spLocks noGrp="1"/>
          </p:cNvSpPr>
          <p:nvPr>
            <p:ph idx="1"/>
          </p:nvPr>
        </p:nvSpPr>
        <p:spPr/>
        <p:txBody>
          <a:bodyPr>
            <a:normAutofit fontScale="85000" lnSpcReduction="20000"/>
          </a:bodyPr>
          <a:lstStyle/>
          <a:p>
            <a:r>
              <a:rPr lang="en-US" sz="2600" dirty="0" err="1" smtClean="0"/>
              <a:t>Bartolomea</a:t>
            </a:r>
            <a:r>
              <a:rPr lang="en-US" sz="2600" dirty="0" smtClean="0"/>
              <a:t> (1985) </a:t>
            </a:r>
          </a:p>
          <a:p>
            <a:pPr lvl="1"/>
            <a:r>
              <a:rPr lang="en-US" sz="2400" dirty="0" smtClean="0"/>
              <a:t>An introduction to academic discourse should be a part of every writing class</a:t>
            </a:r>
          </a:p>
          <a:p>
            <a:r>
              <a:rPr lang="en-US" sz="2600" dirty="0" err="1" smtClean="0">
                <a:solidFill>
                  <a:srgbClr val="2F2B20"/>
                </a:solidFill>
              </a:rPr>
              <a:t>Bizzell</a:t>
            </a:r>
            <a:r>
              <a:rPr lang="en-US" sz="2600" dirty="0" smtClean="0">
                <a:solidFill>
                  <a:srgbClr val="2F2B20"/>
                </a:solidFill>
              </a:rPr>
              <a:t> </a:t>
            </a:r>
            <a:r>
              <a:rPr lang="en-US" sz="2600" dirty="0" smtClean="0"/>
              <a:t>(1993)</a:t>
            </a:r>
            <a:endParaRPr lang="en-US" sz="2600" dirty="0"/>
          </a:p>
          <a:p>
            <a:pPr lvl="1"/>
            <a:r>
              <a:rPr lang="en-US" sz="2400" dirty="0" smtClean="0"/>
              <a:t>A focus on “discourse communities” as the site of the social processes that shape language use </a:t>
            </a:r>
          </a:p>
          <a:p>
            <a:r>
              <a:rPr lang="en-US" sz="2600" dirty="0" err="1">
                <a:solidFill>
                  <a:srgbClr val="2F2B20"/>
                </a:solidFill>
              </a:rPr>
              <a:t>Kutz</a:t>
            </a:r>
            <a:r>
              <a:rPr lang="en-US" sz="2600" dirty="0">
                <a:solidFill>
                  <a:srgbClr val="2F2B20"/>
                </a:solidFill>
              </a:rPr>
              <a:t> </a:t>
            </a:r>
            <a:r>
              <a:rPr lang="en-US" sz="2600" dirty="0"/>
              <a:t>(</a:t>
            </a:r>
            <a:r>
              <a:rPr lang="en-US" sz="2600" dirty="0" smtClean="0"/>
              <a:t>1993, 1997)</a:t>
            </a:r>
          </a:p>
          <a:p>
            <a:pPr lvl="1"/>
            <a:r>
              <a:rPr lang="en-US" sz="2400" dirty="0" smtClean="0"/>
              <a:t>Multiple discourse communities, competence</a:t>
            </a:r>
          </a:p>
          <a:p>
            <a:r>
              <a:rPr lang="en-US" sz="2600" dirty="0" err="1" smtClean="0"/>
              <a:t>Shor</a:t>
            </a:r>
            <a:r>
              <a:rPr lang="en-US" sz="2600" dirty="0" smtClean="0"/>
              <a:t> (1999)</a:t>
            </a:r>
          </a:p>
          <a:p>
            <a:pPr lvl="1"/>
            <a:r>
              <a:rPr lang="en-US" sz="2400" dirty="0" smtClean="0"/>
              <a:t>Critical literacy</a:t>
            </a:r>
          </a:p>
          <a:p>
            <a:r>
              <a:rPr lang="en-US" sz="2600" dirty="0" smtClean="0"/>
              <a:t>Banks (2015) CCCC Chair Address</a:t>
            </a:r>
          </a:p>
          <a:p>
            <a:pPr lvl="1"/>
            <a:r>
              <a:rPr lang="en-US" sz="2400" dirty="0" smtClean="0"/>
              <a:t>“imaginative teaching and scholarship that makes people feel welcome in the process”</a:t>
            </a:r>
          </a:p>
          <a:p>
            <a:r>
              <a:rPr lang="en-US" sz="2600" dirty="0" smtClean="0"/>
              <a:t>Bringing students into the academic discourse community</a:t>
            </a:r>
            <a:r>
              <a:rPr lang="en-US" sz="2600" dirty="0"/>
              <a:t> </a:t>
            </a:r>
            <a:r>
              <a:rPr lang="en-US" sz="2600" dirty="0" smtClean="0"/>
              <a:t>while promoting multiple literacies </a:t>
            </a:r>
          </a:p>
          <a:p>
            <a:pPr lvl="1"/>
            <a:endParaRPr lang="en-US" dirty="0" smtClean="0"/>
          </a:p>
        </p:txBody>
      </p:sp>
    </p:spTree>
    <p:extLst>
      <p:ext uri="{BB962C8B-B14F-4D97-AF65-F5344CB8AC3E}">
        <p14:creationId xmlns:p14="http://schemas.microsoft.com/office/powerpoint/2010/main" val="2424334171"/>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Valuing the home </a:t>
            </a:r>
            <a:r>
              <a:rPr lang="en-US" dirty="0"/>
              <a:t>l</a:t>
            </a:r>
            <a:r>
              <a:rPr lang="en-US" dirty="0" smtClean="0"/>
              <a:t>anguage</a:t>
            </a:r>
            <a:endParaRPr lang="en-US" dirty="0"/>
          </a:p>
        </p:txBody>
      </p:sp>
      <p:sp>
        <p:nvSpPr>
          <p:cNvPr id="3" name="Content Placeholder 2"/>
          <p:cNvSpPr>
            <a:spLocks noGrp="1"/>
          </p:cNvSpPr>
          <p:nvPr>
            <p:ph idx="1"/>
          </p:nvPr>
        </p:nvSpPr>
        <p:spPr/>
        <p:txBody>
          <a:bodyPr>
            <a:normAutofit lnSpcReduction="10000"/>
          </a:bodyPr>
          <a:lstStyle/>
          <a:p>
            <a:r>
              <a:rPr lang="en-US" dirty="0"/>
              <a:t>All spoken languages are equal in linguistic terms (Lippi-Green 2012)</a:t>
            </a:r>
          </a:p>
          <a:p>
            <a:pPr lvl="1"/>
            <a:r>
              <a:rPr lang="en-US" dirty="0"/>
              <a:t>Social factors make distinctions (power, money, social capital</a:t>
            </a:r>
            <a:r>
              <a:rPr lang="en-US" dirty="0" smtClean="0"/>
              <a:t>)</a:t>
            </a:r>
          </a:p>
          <a:p>
            <a:r>
              <a:rPr lang="en-US" dirty="0" smtClean="0"/>
              <a:t>Language/dialect is culture (</a:t>
            </a:r>
            <a:r>
              <a:rPr lang="en-US" dirty="0" err="1" smtClean="0"/>
              <a:t>Labov</a:t>
            </a:r>
            <a:r>
              <a:rPr lang="en-US" dirty="0" smtClean="0"/>
              <a:t> 1963, 1966, 1972)</a:t>
            </a:r>
          </a:p>
          <a:p>
            <a:pPr lvl="1"/>
            <a:r>
              <a:rPr lang="en-US" dirty="0" smtClean="0"/>
              <a:t>Accepting a new dialect means accepting a new culture</a:t>
            </a:r>
          </a:p>
          <a:p>
            <a:pPr lvl="1"/>
            <a:r>
              <a:rPr lang="en-US" dirty="0" smtClean="0"/>
              <a:t>Rejecting the home dialects means rejecting the home culture</a:t>
            </a:r>
          </a:p>
          <a:p>
            <a:r>
              <a:rPr lang="en-US" dirty="0"/>
              <a:t>Importance of acquiring the </a:t>
            </a:r>
            <a:r>
              <a:rPr lang="en-US" dirty="0" smtClean="0"/>
              <a:t>“Language </a:t>
            </a:r>
            <a:r>
              <a:rPr lang="en-US" dirty="0"/>
              <a:t>of </a:t>
            </a:r>
            <a:r>
              <a:rPr lang="en-US" dirty="0" smtClean="0"/>
              <a:t>Wider Communication” </a:t>
            </a:r>
            <a:r>
              <a:rPr lang="en-US" dirty="0"/>
              <a:t>without rejecting the home </a:t>
            </a:r>
            <a:r>
              <a:rPr lang="en-US" dirty="0" smtClean="0"/>
              <a:t>language (</a:t>
            </a:r>
            <a:r>
              <a:rPr lang="en-US" dirty="0" err="1" smtClean="0"/>
              <a:t>Smitherman</a:t>
            </a:r>
            <a:r>
              <a:rPr lang="en-US" dirty="0" smtClean="0"/>
              <a:t> 1995)</a:t>
            </a:r>
          </a:p>
          <a:p>
            <a:pPr lvl="1"/>
            <a:r>
              <a:rPr lang="en-US" dirty="0" smtClean="0"/>
              <a:t>Not a replacement of one over the other</a:t>
            </a:r>
            <a:endParaRPr lang="en-US" dirty="0"/>
          </a:p>
          <a:p>
            <a:r>
              <a:rPr lang="en-US" dirty="0" smtClean="0"/>
              <a:t>Importance of using the home language to teach the standard</a:t>
            </a:r>
          </a:p>
          <a:p>
            <a:pPr lvl="1"/>
            <a:r>
              <a:rPr lang="en-US" dirty="0" smtClean="0"/>
              <a:t>Cheshire 2005, </a:t>
            </a:r>
            <a:r>
              <a:rPr lang="en-US" dirty="0" err="1"/>
              <a:t>Reaser</a:t>
            </a:r>
            <a:r>
              <a:rPr lang="en-US" dirty="0"/>
              <a:t> and </a:t>
            </a:r>
            <a:r>
              <a:rPr lang="en-US" dirty="0" err="1"/>
              <a:t>Adger</a:t>
            </a:r>
            <a:r>
              <a:rPr lang="en-US" dirty="0"/>
              <a:t> </a:t>
            </a:r>
            <a:r>
              <a:rPr lang="en-US" dirty="0" smtClean="0"/>
              <a:t>2008,</a:t>
            </a:r>
            <a:r>
              <a:rPr lang="en-US" dirty="0"/>
              <a:t> Wolfram, </a:t>
            </a:r>
            <a:r>
              <a:rPr lang="en-US" dirty="0" err="1"/>
              <a:t>Adger</a:t>
            </a:r>
            <a:r>
              <a:rPr lang="en-US" dirty="0"/>
              <a:t> and Christian </a:t>
            </a:r>
            <a:r>
              <a:rPr lang="en-US" dirty="0" smtClean="0"/>
              <a:t>1999</a:t>
            </a:r>
          </a:p>
          <a:p>
            <a:r>
              <a:rPr lang="en-US" dirty="0" smtClean="0"/>
              <a:t>Multicultural Education (Charity </a:t>
            </a:r>
            <a:r>
              <a:rPr lang="en-US" dirty="0" err="1" smtClean="0"/>
              <a:t>Hudley</a:t>
            </a:r>
            <a:r>
              <a:rPr lang="en-US" dirty="0" smtClean="0"/>
              <a:t> and </a:t>
            </a:r>
            <a:r>
              <a:rPr lang="en-US" dirty="0" err="1" smtClean="0"/>
              <a:t>Mallinson</a:t>
            </a:r>
            <a:r>
              <a:rPr lang="en-US" dirty="0" smtClean="0"/>
              <a:t> 2011)</a:t>
            </a:r>
          </a:p>
          <a:p>
            <a:pPr lvl="1"/>
            <a:endParaRPr lang="en-US" dirty="0"/>
          </a:p>
          <a:p>
            <a:pPr lvl="1"/>
            <a:endParaRPr lang="en-US" dirty="0" smtClean="0"/>
          </a:p>
          <a:p>
            <a:endParaRPr lang="en-US" dirty="0" smtClean="0"/>
          </a:p>
        </p:txBody>
      </p:sp>
    </p:spTree>
    <p:extLst>
      <p:ext uri="{BB962C8B-B14F-4D97-AF65-F5344CB8AC3E}">
        <p14:creationId xmlns:p14="http://schemas.microsoft.com/office/powerpoint/2010/main" val="2583313866"/>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are we doing?</a:t>
            </a:r>
            <a:endParaRPr lang="en-US" dirty="0"/>
          </a:p>
        </p:txBody>
      </p:sp>
      <p:sp>
        <p:nvSpPr>
          <p:cNvPr id="3" name="Content Placeholder 2"/>
          <p:cNvSpPr>
            <a:spLocks noGrp="1"/>
          </p:cNvSpPr>
          <p:nvPr>
            <p:ph idx="1"/>
          </p:nvPr>
        </p:nvSpPr>
        <p:spPr/>
        <p:txBody>
          <a:bodyPr/>
          <a:lstStyle/>
          <a:p>
            <a:r>
              <a:rPr lang="en-US" sz="3200" dirty="0"/>
              <a:t>Digital Badges on Language and </a:t>
            </a:r>
            <a:r>
              <a:rPr lang="en-US" sz="3200" dirty="0" smtClean="0"/>
              <a:t>Identity</a:t>
            </a:r>
          </a:p>
          <a:p>
            <a:pPr lvl="1"/>
            <a:r>
              <a:rPr lang="en-US" sz="2400" dirty="0" smtClean="0"/>
              <a:t>In </a:t>
            </a:r>
            <a:r>
              <a:rPr lang="en-US" sz="2400" dirty="0"/>
              <a:t>the first and second required writing </a:t>
            </a:r>
            <a:r>
              <a:rPr lang="en-US" sz="2400" dirty="0" smtClean="0"/>
              <a:t>courses (</a:t>
            </a:r>
            <a:r>
              <a:rPr lang="en-US" sz="2400" dirty="0"/>
              <a:t>ENGL 101 and 102</a:t>
            </a:r>
            <a:r>
              <a:rPr lang="en-US" sz="2400" dirty="0" smtClean="0"/>
              <a:t>)</a:t>
            </a:r>
          </a:p>
          <a:p>
            <a:r>
              <a:rPr lang="en-US" sz="3200" dirty="0" smtClean="0"/>
              <a:t>Workshops for writing teachers</a:t>
            </a:r>
          </a:p>
          <a:p>
            <a:pPr lvl="1"/>
            <a:r>
              <a:rPr lang="en-US" sz="2400" dirty="0" smtClean="0"/>
              <a:t>Help situate the importance of language diversity and its relationship to student success</a:t>
            </a:r>
          </a:p>
          <a:p>
            <a:pPr marL="777240" lvl="2" indent="0">
              <a:buNone/>
            </a:pPr>
            <a:endParaRPr lang="en-US" sz="2200" dirty="0" smtClean="0"/>
          </a:p>
          <a:p>
            <a:pPr lvl="2"/>
            <a:endParaRPr lang="en-US" sz="2200" dirty="0"/>
          </a:p>
          <a:p>
            <a:endParaRPr lang="en-US" dirty="0"/>
          </a:p>
        </p:txBody>
      </p:sp>
    </p:spTree>
    <p:extLst>
      <p:ext uri="{BB962C8B-B14F-4D97-AF65-F5344CB8AC3E}">
        <p14:creationId xmlns:p14="http://schemas.microsoft.com/office/powerpoint/2010/main" val="3084750917"/>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are we doing?</a:t>
            </a:r>
            <a:endParaRPr lang="en-US" dirty="0"/>
          </a:p>
        </p:txBody>
      </p:sp>
      <p:sp>
        <p:nvSpPr>
          <p:cNvPr id="3" name="Content Placeholder 2"/>
          <p:cNvSpPr>
            <a:spLocks noGrp="1"/>
          </p:cNvSpPr>
          <p:nvPr>
            <p:ph idx="1"/>
          </p:nvPr>
        </p:nvSpPr>
        <p:spPr/>
        <p:txBody>
          <a:bodyPr>
            <a:normAutofit/>
          </a:bodyPr>
          <a:lstStyle/>
          <a:p>
            <a:pPr marL="114300" indent="0">
              <a:buNone/>
            </a:pPr>
            <a:r>
              <a:rPr lang="en-US" sz="3200" dirty="0" smtClean="0"/>
              <a:t>“And </a:t>
            </a:r>
            <a:r>
              <a:rPr lang="en-US" sz="3200" dirty="0"/>
              <a:t>to do all of this, like Malcolm X famously said, we need some </a:t>
            </a:r>
            <a:r>
              <a:rPr lang="en-US" sz="3200" dirty="0" smtClean="0"/>
              <a:t>new friends</a:t>
            </a:r>
            <a:r>
              <a:rPr lang="en-US" sz="3200" dirty="0"/>
              <a:t>. It’s time for us to travel across campus, across programs, and </a:t>
            </a:r>
            <a:r>
              <a:rPr lang="en-US" sz="3200" dirty="0" smtClean="0"/>
              <a:t>into more </a:t>
            </a:r>
            <a:r>
              <a:rPr lang="en-US" sz="3200" dirty="0"/>
              <a:t>strategic relationship building by doing more with affiliate </a:t>
            </a:r>
            <a:r>
              <a:rPr lang="en-US" sz="3200" dirty="0" smtClean="0"/>
              <a:t>faculty…”</a:t>
            </a:r>
          </a:p>
          <a:p>
            <a:pPr marL="114300" indent="0" algn="r">
              <a:buNone/>
            </a:pPr>
            <a:r>
              <a:rPr lang="en-US" sz="3200" dirty="0" smtClean="0"/>
              <a:t>-Adam Banks</a:t>
            </a:r>
          </a:p>
        </p:txBody>
      </p:sp>
    </p:spTree>
    <p:extLst>
      <p:ext uri="{BB962C8B-B14F-4D97-AF65-F5344CB8AC3E}">
        <p14:creationId xmlns:p14="http://schemas.microsoft.com/office/powerpoint/2010/main" val="626606683"/>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English 101 Badge</a:t>
            </a:r>
            <a:endParaRPr lang="en-US" dirty="0"/>
          </a:p>
        </p:txBody>
      </p:sp>
      <p:sp>
        <p:nvSpPr>
          <p:cNvPr id="3" name="Content Placeholder 2"/>
          <p:cNvSpPr>
            <a:spLocks noGrp="1"/>
          </p:cNvSpPr>
          <p:nvPr>
            <p:ph idx="1"/>
          </p:nvPr>
        </p:nvSpPr>
        <p:spPr/>
        <p:txBody>
          <a:bodyPr>
            <a:normAutofit/>
          </a:bodyPr>
          <a:lstStyle/>
          <a:p>
            <a:r>
              <a:rPr lang="en-US" dirty="0" smtClean="0"/>
              <a:t>Shifting Styles Badge</a:t>
            </a:r>
          </a:p>
          <a:p>
            <a:r>
              <a:rPr lang="en-US" dirty="0" smtClean="0"/>
              <a:t>Intro video and text explaining the importance of students’ home language</a:t>
            </a:r>
          </a:p>
          <a:p>
            <a:pPr lvl="1"/>
            <a:r>
              <a:rPr lang="en-US" dirty="0" smtClean="0"/>
              <a:t>Contextualized in terms of mode, audience, and purpose</a:t>
            </a:r>
          </a:p>
          <a:p>
            <a:r>
              <a:rPr lang="en-US" dirty="0" smtClean="0"/>
              <a:t>Students discuss different language styles and attitudes towards them (both spoken and written)</a:t>
            </a:r>
          </a:p>
          <a:p>
            <a:pPr lvl="1"/>
            <a:r>
              <a:rPr lang="en-US" dirty="0" smtClean="0"/>
              <a:t>“This </a:t>
            </a:r>
            <a:r>
              <a:rPr lang="en-US" dirty="0"/>
              <a:t>badge certifies that students have an understanding of the variety of language styles that they utilize daily and the attitudes that we have about different language styles</a:t>
            </a:r>
            <a:r>
              <a:rPr lang="en-US" dirty="0" smtClean="0"/>
              <a:t>.”</a:t>
            </a:r>
            <a:endParaRPr lang="en-US" dirty="0"/>
          </a:p>
          <a:p>
            <a:pPr lvl="1"/>
            <a:r>
              <a:rPr lang="en-US" dirty="0">
                <a:hlinkClick r:id="rId3"/>
              </a:rPr>
              <a:t>http://ccc.coastal.edu/index.php/task/shifting-styles</a:t>
            </a:r>
            <a:r>
              <a:rPr lang="en-US" dirty="0" smtClean="0">
                <a:hlinkClick r:id="rId3"/>
              </a:rPr>
              <a:t>/</a:t>
            </a:r>
            <a:endParaRPr lang="en-US" dirty="0" smtClean="0"/>
          </a:p>
          <a:p>
            <a:pPr lvl="1"/>
            <a:endParaRPr lang="en-US" dirty="0" smtClean="0"/>
          </a:p>
          <a:p>
            <a:pPr marL="114300" indent="0">
              <a:buNone/>
            </a:pPr>
            <a:endParaRPr lang="sk-SK" sz="2400" dirty="0"/>
          </a:p>
          <a:p>
            <a:pPr lvl="1"/>
            <a:endParaRPr lang="en-US" dirty="0"/>
          </a:p>
          <a:p>
            <a:pPr lvl="1"/>
            <a:endParaRPr lang="en-US" dirty="0"/>
          </a:p>
          <a:p>
            <a:pPr lvl="1"/>
            <a:endParaRPr lang="en-US" dirty="0"/>
          </a:p>
        </p:txBody>
      </p:sp>
      <p:pic>
        <p:nvPicPr>
          <p:cNvPr id="4" name="Picture 3" descr="shifting styles.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937547" y="0"/>
            <a:ext cx="1930400" cy="1930400"/>
          </a:xfrm>
          <a:prstGeom prst="rect">
            <a:avLst/>
          </a:prstGeom>
        </p:spPr>
      </p:pic>
    </p:spTree>
    <p:extLst>
      <p:ext uri="{BB962C8B-B14F-4D97-AF65-F5344CB8AC3E}">
        <p14:creationId xmlns:p14="http://schemas.microsoft.com/office/powerpoint/2010/main" val="3179342480"/>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English 102 Badge</a:t>
            </a:r>
            <a:endParaRPr lang="en-US" dirty="0"/>
          </a:p>
        </p:txBody>
      </p:sp>
      <p:sp>
        <p:nvSpPr>
          <p:cNvPr id="3" name="Content Placeholder 2"/>
          <p:cNvSpPr>
            <a:spLocks noGrp="1"/>
          </p:cNvSpPr>
          <p:nvPr>
            <p:ph idx="1"/>
          </p:nvPr>
        </p:nvSpPr>
        <p:spPr/>
        <p:txBody>
          <a:bodyPr>
            <a:normAutofit/>
          </a:bodyPr>
          <a:lstStyle/>
          <a:p>
            <a:r>
              <a:rPr lang="en-US" dirty="0" smtClean="0"/>
              <a:t>Imagining Readers Badge</a:t>
            </a:r>
          </a:p>
          <a:p>
            <a:r>
              <a:rPr lang="en-US" dirty="0" smtClean="0"/>
              <a:t>Text discusses different communication situations, different audiences, and the expectations of these</a:t>
            </a:r>
          </a:p>
          <a:p>
            <a:pPr lvl="1"/>
            <a:r>
              <a:rPr lang="en-US" dirty="0" smtClean="0"/>
              <a:t>Valuing both academic and non-academic modes</a:t>
            </a:r>
          </a:p>
          <a:p>
            <a:r>
              <a:rPr lang="en-US" dirty="0" smtClean="0"/>
              <a:t>Students experiment with communicating the same message in different modes directed at different audiences</a:t>
            </a:r>
          </a:p>
          <a:p>
            <a:pPr lvl="1"/>
            <a:r>
              <a:rPr lang="en-US" dirty="0" smtClean="0"/>
              <a:t>“The </a:t>
            </a:r>
            <a:r>
              <a:rPr lang="en-US" dirty="0"/>
              <a:t>content in this badge asks you to consider the multitude of ways you might convey information depending on different elements. Upon completion, you will be more responsive to your readers’ expectations</a:t>
            </a:r>
            <a:r>
              <a:rPr lang="en-US" dirty="0" smtClean="0"/>
              <a:t>.”</a:t>
            </a:r>
          </a:p>
          <a:p>
            <a:pPr lvl="1"/>
            <a:r>
              <a:rPr lang="en-US" dirty="0" smtClean="0">
                <a:hlinkClick r:id="rId3"/>
              </a:rPr>
              <a:t>http</a:t>
            </a:r>
            <a:r>
              <a:rPr lang="en-US" dirty="0">
                <a:hlinkClick r:id="rId3"/>
              </a:rPr>
              <a:t>://ccc.coastal.edu/index.php/task/102-badge-4</a:t>
            </a:r>
            <a:r>
              <a:rPr lang="en-US" dirty="0" smtClean="0">
                <a:hlinkClick r:id="rId3"/>
              </a:rPr>
              <a:t>/</a:t>
            </a:r>
            <a:endParaRPr lang="en-US" dirty="0"/>
          </a:p>
        </p:txBody>
      </p:sp>
      <p:pic>
        <p:nvPicPr>
          <p:cNvPr id="4" name="Picture 3" descr="IMAGINE-READ-100x100.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927744" y="0"/>
            <a:ext cx="1930400" cy="1930400"/>
          </a:xfrm>
          <a:prstGeom prst="rect">
            <a:avLst/>
          </a:prstGeom>
        </p:spPr>
      </p:pic>
    </p:spTree>
    <p:extLst>
      <p:ext uri="{BB962C8B-B14F-4D97-AF65-F5344CB8AC3E}">
        <p14:creationId xmlns:p14="http://schemas.microsoft.com/office/powerpoint/2010/main" val="3825891286"/>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Adjacency">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Adjacency.thmx</Template>
  <TotalTime>1294</TotalTime>
  <Words>926</Words>
  <Application>Microsoft Macintosh PowerPoint</Application>
  <PresentationFormat>On-screen Show (4:3)</PresentationFormat>
  <Paragraphs>107</Paragraphs>
  <Slides>13</Slides>
  <Notes>8</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Adjacency</vt:lpstr>
      <vt:lpstr>Valuing a Variety of Voices: Using Digital Badges to Support Linguistic Diversity in First-Year Composition</vt:lpstr>
      <vt:lpstr>Students’ Rights to Own Language</vt:lpstr>
      <vt:lpstr>PowerPoint Presentation</vt:lpstr>
      <vt:lpstr>Discourse competence approach in FYC</vt:lpstr>
      <vt:lpstr>Valuing the home language</vt:lpstr>
      <vt:lpstr>What are we doing?</vt:lpstr>
      <vt:lpstr>What are we doing?</vt:lpstr>
      <vt:lpstr>English 101 Badge</vt:lpstr>
      <vt:lpstr>English 102 Badge</vt:lpstr>
      <vt:lpstr>Goals of the badges (students)</vt:lpstr>
      <vt:lpstr>Goals of the badges (faculty)</vt:lpstr>
      <vt:lpstr>Why is this important </vt:lpstr>
      <vt:lpstr>Acknowledgements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Student Voice and Linguistic Identity:  A Tool for Recruitment and Retention of First Year and First Generation Undergraduates </dc:title>
  <dc:creator>Becky Childs</dc:creator>
  <cp:lastModifiedBy>Faculty Staff</cp:lastModifiedBy>
  <cp:revision>75</cp:revision>
  <dcterms:created xsi:type="dcterms:W3CDTF">2016-01-04T14:58:26Z</dcterms:created>
  <dcterms:modified xsi:type="dcterms:W3CDTF">2016-10-20T16:59:42Z</dcterms:modified>
</cp:coreProperties>
</file>